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80" r:id="rId1"/>
  </p:sldMasterIdLst>
  <p:sldIdLst>
    <p:sldId id="268" r:id="rId2"/>
    <p:sldId id="257" r:id="rId3"/>
    <p:sldId id="256" r:id="rId4"/>
    <p:sldId id="265" r:id="rId5"/>
    <p:sldId id="267" r:id="rId6"/>
    <p:sldId id="266" r:id="rId7"/>
    <p:sldId id="258" r:id="rId8"/>
    <p:sldId id="264" r:id="rId9"/>
    <p:sldId id="259" r:id="rId10"/>
    <p:sldId id="260" r:id="rId11"/>
    <p:sldId id="261" r:id="rId12"/>
    <p:sldId id="262" r:id="rId13"/>
    <p:sldId id="263" r:id="rId14"/>
    <p:sldId id="269" r:id="rId15"/>
    <p:sldId id="270" r:id="rId16"/>
    <p:sldId id="271" r:id="rId1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42" autoAdjust="0"/>
    <p:restoredTop sz="94658" autoAdjust="0"/>
  </p:normalViewPr>
  <p:slideViewPr>
    <p:cSldViewPr>
      <p:cViewPr varScale="1">
        <p:scale>
          <a:sx n="70" d="100"/>
          <a:sy n="70" d="100"/>
        </p:scale>
        <p:origin x="-516" y="-10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2" name="Rectangle 11"/>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3" name="Rounded Rectangle 12"/>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9" name="Subtitle 8"/>
          <p:cNvSpPr>
            <a:spLocks noGrp="1"/>
          </p:cNvSpPr>
          <p:nvPr>
            <p:ph type="subTitle" idx="1"/>
          </p:nvPr>
        </p:nvSpPr>
        <p:spPr>
          <a:xfrm>
            <a:off x="1295400" y="3200400"/>
            <a:ext cx="6400800" cy="1600200"/>
          </a:xfrm>
        </p:spPr>
        <p:txBody>
          <a:bodyPr/>
          <a:lstStyle>
            <a:lvl1pPr marL="0" indent="0" algn="ctr">
              <a:buNone/>
              <a:defRPr sz="26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p:txBody>
          <a:bodyPr/>
          <a:lstStyle/>
          <a:p>
            <a:fld id="{35EA9398-27A7-4EB3-83AE-13EFE63DDDCE}" type="datetimeFigureOut">
              <a:rPr lang="en-US" smtClean="0"/>
              <a:pPr/>
              <a:t>5/1/2012</a:t>
            </a:fld>
            <a:endParaRPr lang="en-US"/>
          </a:p>
        </p:txBody>
      </p:sp>
      <p:sp>
        <p:nvSpPr>
          <p:cNvPr id="17" name="Footer Placeholder 16"/>
          <p:cNvSpPr>
            <a:spLocks noGrp="1"/>
          </p:cNvSpPr>
          <p:nvPr>
            <p:ph type="ftr" sz="quarter" idx="11"/>
          </p:nvPr>
        </p:nvSpPr>
        <p:spPr/>
        <p:txBody>
          <a:bodyPr/>
          <a:lstStyle/>
          <a:p>
            <a:endParaRPr lang="en-US"/>
          </a:p>
        </p:txBody>
      </p:sp>
      <p:sp>
        <p:nvSpPr>
          <p:cNvPr id="29" name="Slide Number Placeholder 28"/>
          <p:cNvSpPr>
            <a:spLocks noGrp="1"/>
          </p:cNvSpPr>
          <p:nvPr>
            <p:ph type="sldNum" sz="quarter" idx="12"/>
          </p:nvPr>
        </p:nvSpPr>
        <p:spPr/>
        <p:txBody>
          <a:bodyPr lIns="0" tIns="0" rIns="0" bIns="0">
            <a:noAutofit/>
          </a:bodyPr>
          <a:lstStyle>
            <a:lvl1pPr>
              <a:defRPr sz="1400">
                <a:solidFill>
                  <a:srgbClr val="FFFFFF"/>
                </a:solidFill>
              </a:defRPr>
            </a:lvl1pPr>
          </a:lstStyle>
          <a:p>
            <a:fld id="{499799A4-1396-427D-AD2C-833DEC68B09A}" type="slidenum">
              <a:rPr lang="en-US" smtClean="0"/>
              <a:pPr/>
              <a:t>‹#›</a:t>
            </a:fld>
            <a:endParaRPr lang="en-US"/>
          </a:p>
        </p:txBody>
      </p:sp>
      <p:sp>
        <p:nvSpPr>
          <p:cNvPr id="7" name="Rectangle 6"/>
          <p:cNvSpPr/>
          <p:nvPr/>
        </p:nvSpPr>
        <p:spPr>
          <a:xfrm>
            <a:off x="62931" y="1449303"/>
            <a:ext cx="9021537" cy="1527349"/>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62931" y="1396720"/>
            <a:ext cx="9021537" cy="120580"/>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a:off x="62931" y="2976649"/>
            <a:ext cx="9021537" cy="110532"/>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457200" y="1505930"/>
            <a:ext cx="8229600" cy="1470025"/>
          </a:xfrm>
        </p:spPr>
        <p:txBody>
          <a:bodyPr anchor="ctr"/>
          <a:lstStyle>
            <a:lvl1pPr algn="ctr">
              <a:defRPr lang="en-US" dirty="0">
                <a:solidFill>
                  <a:srgbClr val="FFFFFF"/>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35EA9398-27A7-4EB3-83AE-13EFE63DDDCE}" type="datetimeFigureOut">
              <a:rPr lang="en-US" smtClean="0"/>
              <a:pPr/>
              <a:t>5/1/2012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99799A4-1396-427D-AD2C-833DEC68B09A}"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41"/>
            <a:ext cx="201168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914400" y="274640"/>
            <a:ext cx="55626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35EA9398-27A7-4EB3-83AE-13EFE63DDDCE}" type="datetimeFigureOut">
              <a:rPr lang="en-US" smtClean="0"/>
              <a:pPr/>
              <a:t>5/1/2012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99799A4-1396-427D-AD2C-833DEC68B09A}"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35EA9398-27A7-4EB3-83AE-13EFE63DDDCE}" type="datetimeFigureOut">
              <a:rPr lang="en-US" smtClean="0"/>
              <a:pPr/>
              <a:t>5/1/2012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99799A4-1396-427D-AD2C-833DEC68B09A}" type="slidenum">
              <a:rPr lang="en-US" smtClean="0"/>
              <a:pPr/>
              <a:t>‹#›</a:t>
            </a:fld>
            <a:endParaRPr lang="en-US"/>
          </a:p>
        </p:txBody>
      </p:sp>
      <p:sp>
        <p:nvSpPr>
          <p:cNvPr id="8" name="Content Placeholder 7"/>
          <p:cNvSpPr>
            <a:spLocks noGrp="1"/>
          </p:cNvSpPr>
          <p:nvPr>
            <p:ph sz="quarter" idx="1"/>
          </p:nvPr>
        </p:nvSpPr>
        <p:spPr>
          <a:xfrm>
            <a:off x="914400" y="1447800"/>
            <a:ext cx="777240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11" name="Rectangle 10"/>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0" name="Rounded Rectangle 9"/>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3">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722313" y="952500"/>
            <a:ext cx="7772400" cy="1362075"/>
          </a:xfrm>
        </p:spPr>
        <p:txBody>
          <a:bodyPr anchor="b" anchorCtr="0"/>
          <a:lstStyle>
            <a:lvl1pPr algn="l">
              <a:buNone/>
              <a:defRPr sz="4000" b="0" cap="none"/>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722313" y="2547938"/>
            <a:ext cx="7772400" cy="1338262"/>
          </a:xfrm>
        </p:spPr>
        <p:txBody>
          <a:bodyPr anchor="t" anchorCtr="0"/>
          <a:lstStyle>
            <a:lvl1pPr marL="0" indent="0">
              <a:buNone/>
              <a:defRPr sz="24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35EA9398-27A7-4EB3-83AE-13EFE63DDDCE}" type="datetimeFigureOut">
              <a:rPr lang="en-US" smtClean="0"/>
              <a:pPr/>
              <a:t>5/1/2012</a:t>
            </a:fld>
            <a:endParaRPr lang="en-US"/>
          </a:p>
        </p:txBody>
      </p:sp>
      <p:sp>
        <p:nvSpPr>
          <p:cNvPr id="5" name="Footer Placeholder 4"/>
          <p:cNvSpPr>
            <a:spLocks noGrp="1"/>
          </p:cNvSpPr>
          <p:nvPr>
            <p:ph type="ftr" sz="quarter" idx="11"/>
          </p:nvPr>
        </p:nvSpPr>
        <p:spPr>
          <a:xfrm>
            <a:off x="800100" y="6172200"/>
            <a:ext cx="4000500" cy="457200"/>
          </a:xfrm>
        </p:spPr>
        <p:txBody>
          <a:bodyPr/>
          <a:lstStyle/>
          <a:p>
            <a:endParaRPr lang="en-US"/>
          </a:p>
        </p:txBody>
      </p:sp>
      <p:sp>
        <p:nvSpPr>
          <p:cNvPr id="7" name="Rectangle 6"/>
          <p:cNvSpPr/>
          <p:nvPr/>
        </p:nvSpPr>
        <p:spPr>
          <a:xfrm flipV="1">
            <a:off x="69412" y="2376830"/>
            <a:ext cx="9013515"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69146" y="2341475"/>
            <a:ext cx="9013781"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68306" y="2468880"/>
            <a:ext cx="9014621" cy="45720"/>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146304" y="6208776"/>
            <a:ext cx="457200" cy="457200"/>
          </a:xfrm>
        </p:spPr>
        <p:txBody>
          <a:bodyPr/>
          <a:lstStyle/>
          <a:p>
            <a:fld id="{499799A4-1396-427D-AD2C-833DEC68B09A}"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35EA9398-27A7-4EB3-83AE-13EFE63DDDCE}" type="datetimeFigureOut">
              <a:rPr lang="en-US" smtClean="0"/>
              <a:pPr/>
              <a:t>5/1/2012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99799A4-1396-427D-AD2C-833DEC68B09A}" type="slidenum">
              <a:rPr lang="en-US" smtClean="0"/>
              <a:pPr/>
              <a:t>‹#›</a:t>
            </a:fld>
            <a:endParaRPr lang="en-US"/>
          </a:p>
        </p:txBody>
      </p:sp>
      <p:sp>
        <p:nvSpPr>
          <p:cNvPr id="9" name="Content Placeholder 8"/>
          <p:cNvSpPr>
            <a:spLocks noGrp="1"/>
          </p:cNvSpPr>
          <p:nvPr>
            <p:ph sz="quarter" idx="1"/>
          </p:nvPr>
        </p:nvSpPr>
        <p:spPr>
          <a:xfrm>
            <a:off x="914400" y="1447800"/>
            <a:ext cx="374904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933950" y="1447800"/>
            <a:ext cx="374904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914400" y="273050"/>
            <a:ext cx="7772400" cy="1143000"/>
          </a:xfrm>
        </p:spPr>
        <p:txBody>
          <a:bodyPr anchor="b" anchorCtr="0"/>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9144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9530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35EA9398-27A7-4EB3-83AE-13EFE63DDDCE}" type="datetimeFigureOut">
              <a:rPr lang="en-US" smtClean="0"/>
              <a:pPr/>
              <a:t>5/1/2012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99799A4-1396-427D-AD2C-833DEC68B09A}" type="slidenum">
              <a:rPr lang="en-US" smtClean="0"/>
              <a:pPr/>
              <a:t>‹#›</a:t>
            </a:fld>
            <a:endParaRPr lang="en-US"/>
          </a:p>
        </p:txBody>
      </p:sp>
      <p:sp>
        <p:nvSpPr>
          <p:cNvPr id="11" name="Content Placeholder 10"/>
          <p:cNvSpPr>
            <a:spLocks noGrp="1"/>
          </p:cNvSpPr>
          <p:nvPr>
            <p:ph sz="half" idx="2"/>
          </p:nvPr>
        </p:nvSpPr>
        <p:spPr>
          <a:xfrm>
            <a:off x="914400" y="2247900"/>
            <a:ext cx="3733800" cy="38862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4"/>
          </p:nvPr>
        </p:nvSpPr>
        <p:spPr>
          <a:xfrm>
            <a:off x="4953000" y="2247900"/>
            <a:ext cx="3733800" cy="38862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35EA9398-27A7-4EB3-83AE-13EFE63DDDCE}" type="datetimeFigureOut">
              <a:rPr lang="en-US" smtClean="0"/>
              <a:pPr/>
              <a:t>5/1/2012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99799A4-1396-427D-AD2C-833DEC68B09A}"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5EA9398-27A7-4EB3-83AE-13EFE63DDDCE}" type="datetimeFigureOut">
              <a:rPr lang="en-US" smtClean="0"/>
              <a:pPr/>
              <a:t>5/1/2012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99799A4-1396-427D-AD2C-833DEC68B09A}"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9" name="Rounded Rectangle 8"/>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914400" y="273050"/>
            <a:ext cx="7772400" cy="1143000"/>
          </a:xfrm>
        </p:spPr>
        <p:txBody>
          <a:bodyPr anchor="b" anchorCtr="0"/>
          <a:lstStyle>
            <a:lvl1pPr algn="l">
              <a:buNone/>
              <a:defRPr sz="4000" b="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914400" y="1600200"/>
            <a:ext cx="1905000" cy="4495800"/>
          </a:xfrm>
        </p:spPr>
        <p:txBody>
          <a:bodyPr/>
          <a:lstStyle>
            <a:lvl1pPr marL="0" indent="0">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35EA9398-27A7-4EB3-83AE-13EFE63DDDCE}" type="datetimeFigureOut">
              <a:rPr lang="en-US" smtClean="0"/>
              <a:pPr/>
              <a:t>5/1/2012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99799A4-1396-427D-AD2C-833DEC68B09A}" type="slidenum">
              <a:rPr lang="en-US" smtClean="0"/>
              <a:pPr/>
              <a:t>‹#›</a:t>
            </a:fld>
            <a:endParaRPr lang="en-US"/>
          </a:p>
        </p:txBody>
      </p:sp>
      <p:sp>
        <p:nvSpPr>
          <p:cNvPr id="11" name="Content Placeholder 10"/>
          <p:cNvSpPr>
            <a:spLocks noGrp="1"/>
          </p:cNvSpPr>
          <p:nvPr>
            <p:ph sz="quarter" idx="1"/>
          </p:nvPr>
        </p:nvSpPr>
        <p:spPr>
          <a:xfrm>
            <a:off x="2971800" y="1600200"/>
            <a:ext cx="5715000" cy="44958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4900550"/>
            <a:ext cx="7315200" cy="522288"/>
          </a:xfrm>
        </p:spPr>
        <p:txBody>
          <a:bodyPr anchor="ctr">
            <a:noAutofit/>
          </a:bodyPr>
          <a:lstStyle>
            <a:lvl1pPr algn="l">
              <a:buNone/>
              <a:defRPr sz="2800" b="0"/>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914400" y="5445825"/>
            <a:ext cx="7315200" cy="685800"/>
          </a:xfrm>
        </p:spPr>
        <p:txBody>
          <a:bodyPr/>
          <a:lstStyle>
            <a:lvl1pPr marL="0" indent="0">
              <a:buFontTx/>
              <a:buNone/>
              <a:defRPr sz="16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35EA9398-27A7-4EB3-83AE-13EFE63DDDCE}" type="datetimeFigureOut">
              <a:rPr lang="en-US" smtClean="0"/>
              <a:pPr/>
              <a:t>5/1/2012</a:t>
            </a:fld>
            <a:endParaRPr lang="en-US"/>
          </a:p>
        </p:txBody>
      </p:sp>
      <p:sp>
        <p:nvSpPr>
          <p:cNvPr id="6" name="Footer Placeholder 5"/>
          <p:cNvSpPr>
            <a:spLocks noGrp="1"/>
          </p:cNvSpPr>
          <p:nvPr>
            <p:ph type="ftr" sz="quarter" idx="11"/>
          </p:nvPr>
        </p:nvSpPr>
        <p:spPr>
          <a:xfrm>
            <a:off x="914400" y="6172200"/>
            <a:ext cx="3886200" cy="457200"/>
          </a:xfrm>
        </p:spPr>
        <p:txBody>
          <a:bodyPr/>
          <a:lstStyle/>
          <a:p>
            <a:endParaRPr lang="en-US"/>
          </a:p>
        </p:txBody>
      </p:sp>
      <p:sp>
        <p:nvSpPr>
          <p:cNvPr id="7" name="Slide Number Placeholder 6"/>
          <p:cNvSpPr>
            <a:spLocks noGrp="1"/>
          </p:cNvSpPr>
          <p:nvPr>
            <p:ph type="sldNum" sz="quarter" idx="12"/>
          </p:nvPr>
        </p:nvSpPr>
        <p:spPr>
          <a:xfrm>
            <a:off x="146304" y="6208776"/>
            <a:ext cx="457200" cy="457200"/>
          </a:xfrm>
        </p:spPr>
        <p:txBody>
          <a:bodyPr/>
          <a:lstStyle/>
          <a:p>
            <a:fld id="{499799A4-1396-427D-AD2C-833DEC68B09A}" type="slidenum">
              <a:rPr lang="en-US" smtClean="0"/>
              <a:pPr/>
              <a:t>‹#›</a:t>
            </a:fld>
            <a:endParaRPr lang="en-US"/>
          </a:p>
        </p:txBody>
      </p:sp>
      <p:sp>
        <p:nvSpPr>
          <p:cNvPr id="11" name="Rectangle 10"/>
          <p:cNvSpPr/>
          <p:nvPr/>
        </p:nvSpPr>
        <p:spPr>
          <a:xfrm flipV="1">
            <a:off x="68307" y="4683555"/>
            <a:ext cx="9006840"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a:xfrm>
            <a:off x="68508" y="4650474"/>
            <a:ext cx="9006639"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tangle 12"/>
          <p:cNvSpPr/>
          <p:nvPr/>
        </p:nvSpPr>
        <p:spPr>
          <a:xfrm>
            <a:off x="68510" y="4773224"/>
            <a:ext cx="9006637" cy="48807"/>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 name="Picture Placeholder 2"/>
          <p:cNvSpPr>
            <a:spLocks noGrp="1"/>
          </p:cNvSpPr>
          <p:nvPr>
            <p:ph type="pic" idx="1"/>
          </p:nvPr>
        </p:nvSpPr>
        <p:spPr>
          <a:xfrm>
            <a:off x="68308" y="66675"/>
            <a:ext cx="9001873" cy="4581525"/>
          </a:xfrm>
          <a:prstGeom prst="round2SameRect">
            <a:avLst>
              <a:gd name="adj1" fmla="val 7101"/>
              <a:gd name="adj2" fmla="val 0"/>
            </a:avLst>
          </a:prstGeom>
          <a:solidFill>
            <a:schemeClr val="bg2"/>
          </a:solidFill>
          <a:ln w="6350">
            <a:solidFill>
              <a:schemeClr val="tx1"/>
            </a:solidFill>
          </a:ln>
        </p:spPr>
        <p:txBody>
          <a:bodyPr/>
          <a:lstStyle>
            <a:lvl1pPr marL="0" indent="0">
              <a:buNone/>
              <a:defRPr sz="3200"/>
            </a:lvl1pPr>
          </a:lstStyle>
          <a:p>
            <a:r>
              <a:rPr kumimoji="0" lang="en-US" smtClean="0"/>
              <a:t>Click icon to add picture</a:t>
            </a:r>
            <a:endParaRPr kumimoji="0"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92D050"/>
            </a:gs>
            <a:gs pos="39999">
              <a:srgbClr val="85C2FF"/>
            </a:gs>
            <a:gs pos="70000">
              <a:srgbClr val="C4D6EB"/>
            </a:gs>
            <a:gs pos="100000">
              <a:srgbClr val="FFEBFA"/>
            </a:gs>
          </a:gsLst>
          <a:lin ang="5400000" scaled="0"/>
          <a:tileRect/>
        </a:gradFill>
        <a:effectLst/>
      </p:bgPr>
    </p:bg>
    <p:spTree>
      <p:nvGrpSpPr>
        <p:cNvPr id="1" name=""/>
        <p:cNvGrpSpPr/>
        <p:nvPr/>
      </p:nvGrpSpPr>
      <p:grpSpPr>
        <a:xfrm>
          <a:off x="0" y="0"/>
          <a:ext cx="0" cy="0"/>
          <a:chOff x="0" y="0"/>
          <a:chExt cx="0" cy="0"/>
        </a:xfrm>
      </p:grpSpPr>
      <p:sp>
        <p:nvSpPr>
          <p:cNvPr id="9" name="Rectangle 8"/>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8" name="Rounded Rectangle 7"/>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2" name="Title Placeholder 21"/>
          <p:cNvSpPr>
            <a:spLocks noGrp="1"/>
          </p:cNvSpPr>
          <p:nvPr>
            <p:ph type="title"/>
          </p:nvPr>
        </p:nvSpPr>
        <p:spPr>
          <a:xfrm>
            <a:off x="914400" y="274638"/>
            <a:ext cx="7772400" cy="1143000"/>
          </a:xfrm>
          <a:prstGeom prst="rect">
            <a:avLst/>
          </a:prstGeom>
        </p:spPr>
        <p:txBody>
          <a:bodyPr bIns="91440" anchor="b" anchorCtr="0">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914400" y="1447800"/>
            <a:ext cx="7772400" cy="4572000"/>
          </a:xfrm>
          <a:prstGeom prst="rect">
            <a:avLst/>
          </a:prstGeom>
        </p:spPr>
        <p:txBody>
          <a:bodyPr>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172200" y="6191250"/>
            <a:ext cx="2476500" cy="476250"/>
          </a:xfrm>
          <a:prstGeom prst="rect">
            <a:avLst/>
          </a:prstGeom>
        </p:spPr>
        <p:txBody>
          <a:bodyPr anchor="ctr" anchorCtr="0"/>
          <a:lstStyle>
            <a:lvl1pPr algn="r" eaLnBrk="1" latinLnBrk="0" hangingPunct="1">
              <a:defRPr kumimoji="0" sz="1400">
                <a:solidFill>
                  <a:schemeClr val="tx2"/>
                </a:solidFill>
              </a:defRPr>
            </a:lvl1pPr>
          </a:lstStyle>
          <a:p>
            <a:fld id="{35EA9398-27A7-4EB3-83AE-13EFE63DDDCE}" type="datetimeFigureOut">
              <a:rPr lang="en-US" smtClean="0"/>
              <a:pPr/>
              <a:t>5/1/2012</a:t>
            </a:fld>
            <a:endParaRPr lang="en-US"/>
          </a:p>
        </p:txBody>
      </p:sp>
      <p:sp>
        <p:nvSpPr>
          <p:cNvPr id="3" name="Footer Placeholder 2"/>
          <p:cNvSpPr>
            <a:spLocks noGrp="1"/>
          </p:cNvSpPr>
          <p:nvPr>
            <p:ph type="ftr" sz="quarter" idx="3"/>
          </p:nvPr>
        </p:nvSpPr>
        <p:spPr>
          <a:xfrm>
            <a:off x="914400" y="6172200"/>
            <a:ext cx="3962400" cy="457200"/>
          </a:xfrm>
          <a:prstGeom prst="rect">
            <a:avLst/>
          </a:prstGeom>
        </p:spPr>
        <p:txBody>
          <a:bodyPr anchor="ctr" anchorCtr="0"/>
          <a:lstStyle>
            <a:lvl1pPr eaLnBrk="1" latinLnBrk="0" hangingPunct="1">
              <a:defRPr kumimoji="0" sz="1400">
                <a:solidFill>
                  <a:schemeClr val="tx2"/>
                </a:solidFill>
              </a:defRPr>
            </a:lvl1pPr>
          </a:lstStyle>
          <a:p>
            <a:endParaRPr lang="en-US"/>
          </a:p>
        </p:txBody>
      </p:sp>
      <p:sp>
        <p:nvSpPr>
          <p:cNvPr id="23" name="Slide Number Placeholder 22"/>
          <p:cNvSpPr>
            <a:spLocks noGrp="1"/>
          </p:cNvSpPr>
          <p:nvPr>
            <p:ph type="sldNum" sz="quarter" idx="4"/>
          </p:nvPr>
        </p:nvSpPr>
        <p:spPr>
          <a:xfrm>
            <a:off x="146304" y="6210300"/>
            <a:ext cx="457200" cy="457200"/>
          </a:xfrm>
          <a:prstGeom prst="ellipse">
            <a:avLst/>
          </a:prstGeom>
          <a:solidFill>
            <a:schemeClr val="accent1"/>
          </a:solidFill>
        </p:spPr>
        <p:txBody>
          <a:bodyPr wrap="none" lIns="0" tIns="0" rIns="0" bIns="0" anchor="ctr" anchorCtr="1">
            <a:noAutofit/>
          </a:bodyPr>
          <a:lstStyle>
            <a:lvl1pPr algn="ctr" eaLnBrk="1" latinLnBrk="0" hangingPunct="1">
              <a:defRPr kumimoji="0" sz="1400">
                <a:solidFill>
                  <a:srgbClr val="FFFFFF"/>
                </a:solidFill>
                <a:latin typeface="+mj-lt"/>
                <a:ea typeface="+mj-ea"/>
                <a:cs typeface="+mj-cs"/>
              </a:defRPr>
            </a:lvl1pPr>
          </a:lstStyle>
          <a:p>
            <a:fld id="{499799A4-1396-427D-AD2C-833DEC68B09A}"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781" r:id="rId1"/>
    <p:sldLayoutId id="2147483782" r:id="rId2"/>
    <p:sldLayoutId id="2147483783" r:id="rId3"/>
    <p:sldLayoutId id="2147483784" r:id="rId4"/>
    <p:sldLayoutId id="2147483785" r:id="rId5"/>
    <p:sldLayoutId id="2147483786" r:id="rId6"/>
    <p:sldLayoutId id="2147483787" r:id="rId7"/>
    <p:sldLayoutId id="2147483788" r:id="rId8"/>
    <p:sldLayoutId id="2147483789" r:id="rId9"/>
    <p:sldLayoutId id="2147483790" r:id="rId10"/>
    <p:sldLayoutId id="2147483791" r:id="rId11"/>
  </p:sldLayoutIdLst>
  <p:txStyles>
    <p:titleStyle>
      <a:lvl1pPr algn="l" rtl="0" eaLnBrk="1" latinLnBrk="0" hangingPunct="1">
        <a:spcBef>
          <a:spcPct val="0"/>
        </a:spcBef>
        <a:buNone/>
        <a:defRPr kumimoji="0" sz="4000" kern="1200">
          <a:solidFill>
            <a:schemeClr val="tx2"/>
          </a:solidFill>
          <a:latin typeface="+mj-lt"/>
          <a:ea typeface="+mj-ea"/>
          <a:cs typeface="+mj-cs"/>
        </a:defRPr>
      </a:lvl1pPr>
    </p:titleStyle>
    <p:bodyStyle>
      <a:lvl1pPr marL="274320" indent="-274320" algn="l" rtl="0" eaLnBrk="1" latinLnBrk="0" hangingPunct="1">
        <a:spcBef>
          <a:spcPts val="580"/>
        </a:spcBef>
        <a:buClr>
          <a:schemeClr val="accent1"/>
        </a:buClr>
        <a:buSzPct val="85000"/>
        <a:buFont typeface="Wingdings 2"/>
        <a:buChar char=""/>
        <a:defRPr kumimoji="0" sz="2600" kern="1200">
          <a:solidFill>
            <a:schemeClr val="tx1"/>
          </a:solidFill>
          <a:latin typeface="+mn-lt"/>
          <a:ea typeface="+mn-ea"/>
          <a:cs typeface="+mn-cs"/>
        </a:defRPr>
      </a:lvl1pPr>
      <a:lvl2pPr marL="548640" indent="-228600" algn="l" rtl="0" eaLnBrk="1" latinLnBrk="0" hangingPunct="1">
        <a:spcBef>
          <a:spcPts val="370"/>
        </a:spcBef>
        <a:buClr>
          <a:schemeClr val="accent2"/>
        </a:buClr>
        <a:buSzPct val="85000"/>
        <a:buFont typeface="Wingdings 2"/>
        <a:buChar char=""/>
        <a:defRPr kumimoji="0" sz="2400" kern="1200">
          <a:solidFill>
            <a:schemeClr val="tx1"/>
          </a:solidFill>
          <a:latin typeface="+mn-lt"/>
          <a:ea typeface="+mn-ea"/>
          <a:cs typeface="+mn-cs"/>
        </a:defRPr>
      </a:lvl2pPr>
      <a:lvl3pPr marL="822960" indent="-228600" algn="l" rtl="0" eaLnBrk="1" latinLnBrk="0" hangingPunct="1">
        <a:spcBef>
          <a:spcPts val="370"/>
        </a:spcBef>
        <a:buClr>
          <a:schemeClr val="accent1">
            <a:tint val="60000"/>
          </a:schemeClr>
        </a:buClr>
        <a:buSzPct val="8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ts val="370"/>
        </a:spcBef>
        <a:buClr>
          <a:schemeClr val="accent3"/>
        </a:buClr>
        <a:buSzPct val="80000"/>
        <a:buFont typeface="Wingdings 2"/>
        <a:buChar char=""/>
        <a:defRPr kumimoji="0" sz="2000" kern="1200">
          <a:solidFill>
            <a:schemeClr val="tx1"/>
          </a:solidFill>
          <a:latin typeface="+mn-lt"/>
          <a:ea typeface="+mn-ea"/>
          <a:cs typeface="+mn-cs"/>
        </a:defRPr>
      </a:lvl4pPr>
      <a:lvl5pPr marL="1371600" indent="-228600" algn="l" rtl="0" eaLnBrk="1" latinLnBrk="0" hangingPunct="1">
        <a:spcBef>
          <a:spcPts val="370"/>
        </a:spcBef>
        <a:buClr>
          <a:schemeClr val="accent3"/>
        </a:buClr>
        <a:buFontTx/>
        <a:buChar char="o"/>
        <a:defRPr kumimoji="0" sz="2000" kern="1200">
          <a:solidFill>
            <a:schemeClr val="tx1"/>
          </a:solidFill>
          <a:latin typeface="+mn-lt"/>
          <a:ea typeface="+mn-ea"/>
          <a:cs typeface="+mn-cs"/>
        </a:defRPr>
      </a:lvl5pPr>
      <a:lvl6pPr marL="1645920" indent="-228600" algn="l" rtl="0" eaLnBrk="1" latinLnBrk="0" hangingPunct="1">
        <a:spcBef>
          <a:spcPts val="370"/>
        </a:spcBef>
        <a:buClr>
          <a:schemeClr val="accent3"/>
        </a:buClr>
        <a:buChar char="•"/>
        <a:defRPr kumimoji="0" sz="1800" kern="1200" baseline="0">
          <a:solidFill>
            <a:schemeClr val="tx1"/>
          </a:solidFill>
          <a:latin typeface="+mn-lt"/>
          <a:ea typeface="+mn-ea"/>
          <a:cs typeface="+mn-cs"/>
        </a:defRPr>
      </a:lvl6pPr>
      <a:lvl7pPr marL="1920240" indent="-228600" algn="l" rtl="0" eaLnBrk="1" latinLnBrk="0" hangingPunct="1">
        <a:spcBef>
          <a:spcPts val="370"/>
        </a:spcBef>
        <a:buClr>
          <a:schemeClr val="accent2"/>
        </a:buClr>
        <a:buChar char="•"/>
        <a:defRPr kumimoji="0" sz="1800" kern="1200">
          <a:solidFill>
            <a:schemeClr val="tx1"/>
          </a:solidFill>
          <a:latin typeface="+mn-lt"/>
          <a:ea typeface="+mn-ea"/>
          <a:cs typeface="+mn-cs"/>
        </a:defRPr>
      </a:lvl7pPr>
      <a:lvl8pPr marL="2194560" indent="-228600" algn="l" rtl="0" eaLnBrk="1" latinLnBrk="0" hangingPunct="1">
        <a:spcBef>
          <a:spcPts val="370"/>
        </a:spcBef>
        <a:buClr>
          <a:schemeClr val="accent1">
            <a:tint val="60000"/>
          </a:schemeClr>
        </a:buClr>
        <a:buChar char="•"/>
        <a:defRPr kumimoji="0" sz="1800" kern="1200">
          <a:solidFill>
            <a:schemeClr val="tx1"/>
          </a:solidFill>
          <a:latin typeface="+mn-lt"/>
          <a:ea typeface="+mn-ea"/>
          <a:cs typeface="+mn-cs"/>
        </a:defRPr>
      </a:lvl8pPr>
      <a:lvl9pPr marL="2468880" indent="-228600" algn="l" rtl="0" eaLnBrk="1" latinLnBrk="0" hangingPunct="1">
        <a:spcBef>
          <a:spcPts val="370"/>
        </a:spcBef>
        <a:buClr>
          <a:schemeClr val="accent2">
            <a:tint val="60000"/>
          </a:schemeClr>
        </a:buClr>
        <a:buChar char="•"/>
        <a:defRPr kumimoji="0" sz="18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274638"/>
            <a:ext cx="7772400" cy="3535362"/>
          </a:xfrm>
        </p:spPr>
        <p:txBody>
          <a:bodyPr>
            <a:normAutofit/>
          </a:bodyPr>
          <a:lstStyle/>
          <a:p>
            <a:pPr algn="ctr"/>
            <a:r>
              <a:rPr lang="en-US" b="1" u="sng" dirty="0" smtClean="0">
                <a:latin typeface="Bernard MT Condensed" pitchFamily="18" charset="0"/>
              </a:rPr>
              <a:t>PRE-K THROUGH 2</a:t>
            </a:r>
            <a:r>
              <a:rPr lang="en-US" b="1" u="sng" baseline="30000" dirty="0" smtClean="0">
                <a:latin typeface="Bernard MT Condensed" pitchFamily="18" charset="0"/>
              </a:rPr>
              <a:t>ND</a:t>
            </a:r>
            <a:r>
              <a:rPr lang="en-US" b="1" u="sng" dirty="0" smtClean="0">
                <a:latin typeface="Bernard MT Condensed" pitchFamily="18" charset="0"/>
              </a:rPr>
              <a:t> GRADE </a:t>
            </a:r>
            <a:br>
              <a:rPr lang="en-US" b="1" u="sng" dirty="0" smtClean="0">
                <a:latin typeface="Bernard MT Condensed" pitchFamily="18" charset="0"/>
              </a:rPr>
            </a:br>
            <a:r>
              <a:rPr lang="en-US" b="1" dirty="0" smtClean="0">
                <a:latin typeface="Bernard MT Condensed" pitchFamily="18" charset="0"/>
              </a:rPr>
              <a:t/>
            </a:r>
            <a:br>
              <a:rPr lang="en-US" b="1" dirty="0" smtClean="0">
                <a:latin typeface="Bernard MT Condensed" pitchFamily="18" charset="0"/>
              </a:rPr>
            </a:br>
            <a:r>
              <a:rPr lang="en-US" b="1" dirty="0" smtClean="0">
                <a:latin typeface="Bernard MT Condensed" pitchFamily="18" charset="0"/>
              </a:rPr>
              <a:t>EARLY CHILDHOOD PROFESSIONAL LEARNING COMMUNITY 2012-2013</a:t>
            </a:r>
            <a:endParaRPr lang="en-US" b="1" dirty="0">
              <a:latin typeface="Bernard MT Condensed" pitchFamily="18" charset="0"/>
            </a:endParaRPr>
          </a:p>
        </p:txBody>
      </p:sp>
      <p:sp>
        <p:nvSpPr>
          <p:cNvPr id="3" name="Content Placeholder 2"/>
          <p:cNvSpPr>
            <a:spLocks noGrp="1"/>
          </p:cNvSpPr>
          <p:nvPr>
            <p:ph sz="quarter" idx="1"/>
          </p:nvPr>
        </p:nvSpPr>
        <p:spPr>
          <a:xfrm flipV="1">
            <a:off x="914400" y="6019799"/>
            <a:ext cx="7772400" cy="45719"/>
          </a:xfrm>
        </p:spPr>
        <p:txBody>
          <a:bodyPr>
            <a:normAutofit fontScale="25000" lnSpcReduction="20000"/>
          </a:bodyPr>
          <a:lstStyle/>
          <a:p>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Component 4</a:t>
            </a:r>
            <a:endParaRPr lang="en-US" dirty="0"/>
          </a:p>
        </p:txBody>
      </p:sp>
      <p:sp>
        <p:nvSpPr>
          <p:cNvPr id="3" name="Content Placeholder 2"/>
          <p:cNvSpPr>
            <a:spLocks noGrp="1"/>
          </p:cNvSpPr>
          <p:nvPr>
            <p:ph sz="quarter" idx="1"/>
          </p:nvPr>
        </p:nvSpPr>
        <p:spPr/>
        <p:txBody>
          <a:bodyPr>
            <a:normAutofit lnSpcReduction="10000"/>
          </a:bodyPr>
          <a:lstStyle/>
          <a:p>
            <a:r>
              <a:rPr lang="en-US" b="1" dirty="0" smtClean="0"/>
              <a:t>Component 4    </a:t>
            </a:r>
            <a:r>
              <a:rPr lang="en-US" b="1" u="sng" dirty="0" smtClean="0"/>
              <a:t>THROUGH THE YEARS   </a:t>
            </a:r>
            <a:endParaRPr lang="en-US" u="sng" dirty="0" smtClean="0"/>
          </a:p>
          <a:p>
            <a:pPr>
              <a:buNone/>
            </a:pPr>
            <a:r>
              <a:rPr lang="en-US" b="1" dirty="0" smtClean="0"/>
              <a:t>   (6 ½ weeks)</a:t>
            </a:r>
            <a:endParaRPr lang="en-US" dirty="0" smtClean="0"/>
          </a:p>
          <a:p>
            <a:pPr>
              <a:buNone/>
            </a:pPr>
            <a:r>
              <a:rPr lang="en-US" b="1" dirty="0" smtClean="0"/>
              <a:t>Nov. 5-Dec. 21</a:t>
            </a:r>
          </a:p>
          <a:p>
            <a:pPr>
              <a:buNone/>
            </a:pPr>
            <a:r>
              <a:rPr lang="en-US" b="1" dirty="0" smtClean="0"/>
              <a:t>Topics:</a:t>
            </a:r>
          </a:p>
          <a:p>
            <a:pPr lvl="0"/>
            <a:r>
              <a:rPr lang="en-US" b="1" dirty="0" smtClean="0"/>
              <a:t>Exploring communities of the past—people have always lived and learned together</a:t>
            </a:r>
            <a:endParaRPr lang="en-US" dirty="0" smtClean="0"/>
          </a:p>
          <a:p>
            <a:pPr lvl="0"/>
            <a:r>
              <a:rPr lang="en-US" b="1" dirty="0" smtClean="0"/>
              <a:t>Creating communities based on needs, resources, cooperation and relationships</a:t>
            </a:r>
            <a:endParaRPr lang="en-US" dirty="0" smtClean="0"/>
          </a:p>
          <a:p>
            <a:pPr lvl="0"/>
            <a:r>
              <a:rPr lang="en-US" b="1" dirty="0" smtClean="0"/>
              <a:t>Celebrating local and family traditions</a:t>
            </a:r>
            <a:endParaRPr lang="en-US" dirty="0" smtClean="0"/>
          </a:p>
          <a:p>
            <a:pPr>
              <a:buNone/>
            </a:pPr>
            <a:r>
              <a:rPr lang="en-US" b="1" dirty="0" smtClean="0"/>
              <a:t> </a:t>
            </a:r>
            <a:endParaRPr lang="en-US" dirty="0" smtClean="0"/>
          </a:p>
          <a:p>
            <a:pPr>
              <a:buNone/>
            </a:pPr>
            <a:endParaRPr lang="en-US" dirty="0" smtClean="0"/>
          </a:p>
          <a:p>
            <a:endParaRPr lang="en-U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Component 5</a:t>
            </a:r>
            <a:endParaRPr lang="en-US" dirty="0"/>
          </a:p>
        </p:txBody>
      </p:sp>
      <p:sp>
        <p:nvSpPr>
          <p:cNvPr id="3" name="Content Placeholder 2"/>
          <p:cNvSpPr>
            <a:spLocks noGrp="1"/>
          </p:cNvSpPr>
          <p:nvPr>
            <p:ph sz="quarter" idx="1"/>
          </p:nvPr>
        </p:nvSpPr>
        <p:spPr/>
        <p:txBody>
          <a:bodyPr>
            <a:normAutofit/>
          </a:bodyPr>
          <a:lstStyle/>
          <a:p>
            <a:r>
              <a:rPr lang="en-US" b="1" dirty="0" smtClean="0"/>
              <a:t>Component 5       </a:t>
            </a:r>
            <a:r>
              <a:rPr lang="en-US" b="1" u="sng" dirty="0" smtClean="0"/>
              <a:t>ALL AROUND THE CITY</a:t>
            </a:r>
            <a:endParaRPr lang="en-US" u="sng" dirty="0" smtClean="0"/>
          </a:p>
          <a:p>
            <a:pPr>
              <a:buNone/>
            </a:pPr>
            <a:r>
              <a:rPr lang="en-US" b="1" dirty="0" smtClean="0"/>
              <a:t>   (5 ½ weeks)</a:t>
            </a:r>
            <a:endParaRPr lang="en-US" dirty="0" smtClean="0"/>
          </a:p>
          <a:p>
            <a:pPr>
              <a:buNone/>
            </a:pPr>
            <a:r>
              <a:rPr lang="en-US" b="1" dirty="0" smtClean="0"/>
              <a:t>Jan. 7-Feb. 14</a:t>
            </a:r>
          </a:p>
          <a:p>
            <a:pPr>
              <a:buNone/>
            </a:pPr>
            <a:r>
              <a:rPr lang="en-US" b="1" dirty="0" smtClean="0"/>
              <a:t>Topics:</a:t>
            </a:r>
            <a:endParaRPr lang="en-US" dirty="0" smtClean="0"/>
          </a:p>
          <a:p>
            <a:pPr lvl="0"/>
            <a:r>
              <a:rPr lang="en-US" b="1" dirty="0" smtClean="0"/>
              <a:t>Exploring Our City of Tulsa</a:t>
            </a:r>
            <a:endParaRPr lang="en-US" dirty="0" smtClean="0"/>
          </a:p>
          <a:p>
            <a:pPr lvl="0"/>
            <a:r>
              <a:rPr lang="en-US" b="1" dirty="0" smtClean="0"/>
              <a:t>Living, playing and working in the City</a:t>
            </a:r>
            <a:endParaRPr lang="en-US" dirty="0" smtClean="0"/>
          </a:p>
          <a:p>
            <a:pPr lvl="0"/>
            <a:r>
              <a:rPr lang="en-US" b="1" dirty="0" smtClean="0"/>
              <a:t>Transportation around the City—land, air and water</a:t>
            </a:r>
            <a:endParaRPr lang="en-US" dirty="0" smtClean="0"/>
          </a:p>
          <a:p>
            <a:pPr lvl="0"/>
            <a:r>
              <a:rPr lang="en-US" b="1" dirty="0" smtClean="0"/>
              <a:t>Our responsibilities as community members</a:t>
            </a:r>
            <a:endParaRPr lang="en-US" dirty="0" smtClean="0"/>
          </a:p>
          <a:p>
            <a:pPr>
              <a:buNone/>
            </a:pPr>
            <a:endParaRPr lang="en-US" dirty="0" smtClean="0"/>
          </a:p>
          <a:p>
            <a:endParaRPr lang="en-US"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Component 6</a:t>
            </a:r>
            <a:endParaRPr lang="en-US" dirty="0"/>
          </a:p>
        </p:txBody>
      </p:sp>
      <p:sp>
        <p:nvSpPr>
          <p:cNvPr id="3" name="Content Placeholder 2"/>
          <p:cNvSpPr>
            <a:spLocks noGrp="1"/>
          </p:cNvSpPr>
          <p:nvPr>
            <p:ph sz="quarter" idx="1"/>
          </p:nvPr>
        </p:nvSpPr>
        <p:spPr/>
        <p:txBody>
          <a:bodyPr>
            <a:normAutofit lnSpcReduction="10000"/>
          </a:bodyPr>
          <a:lstStyle/>
          <a:p>
            <a:r>
              <a:rPr lang="en-US" b="1" dirty="0" smtClean="0"/>
              <a:t>Component 6            </a:t>
            </a:r>
            <a:r>
              <a:rPr lang="en-US" b="1" u="sng" dirty="0" smtClean="0"/>
              <a:t>OUT IN THE GARDEN</a:t>
            </a:r>
            <a:endParaRPr lang="en-US" u="sng" dirty="0" smtClean="0"/>
          </a:p>
          <a:p>
            <a:pPr>
              <a:buNone/>
            </a:pPr>
            <a:r>
              <a:rPr lang="en-US" b="1" dirty="0" smtClean="0"/>
              <a:t>  (6 ½ weeks)</a:t>
            </a:r>
            <a:endParaRPr lang="en-US" dirty="0" smtClean="0"/>
          </a:p>
          <a:p>
            <a:pPr>
              <a:buNone/>
            </a:pPr>
            <a:r>
              <a:rPr lang="en-US" b="1" dirty="0" smtClean="0"/>
              <a:t>Feb. 19-Apr. 12</a:t>
            </a:r>
          </a:p>
          <a:p>
            <a:pPr>
              <a:buNone/>
            </a:pPr>
            <a:r>
              <a:rPr lang="en-US" b="1" dirty="0" smtClean="0"/>
              <a:t>Topics:</a:t>
            </a:r>
          </a:p>
          <a:p>
            <a:pPr lvl="0"/>
            <a:r>
              <a:rPr lang="en-US" b="1" dirty="0" smtClean="0"/>
              <a:t>Exploring life cycles</a:t>
            </a:r>
            <a:endParaRPr lang="en-US" dirty="0" smtClean="0"/>
          </a:p>
          <a:p>
            <a:pPr lvl="0"/>
            <a:r>
              <a:rPr lang="en-US" b="1" dirty="0" smtClean="0"/>
              <a:t>Exploring plant life and garden helpers (worms and insects)</a:t>
            </a:r>
            <a:endParaRPr lang="en-US" dirty="0" smtClean="0"/>
          </a:p>
          <a:p>
            <a:pPr lvl="0"/>
            <a:r>
              <a:rPr lang="en-US" b="1" dirty="0" smtClean="0"/>
              <a:t>Let’s get growing: Living and working with gardens</a:t>
            </a:r>
            <a:endParaRPr lang="en-US" dirty="0" smtClean="0"/>
          </a:p>
          <a:p>
            <a:pPr lvl="0"/>
            <a:r>
              <a:rPr lang="en-US" b="1" dirty="0" smtClean="0"/>
              <a:t>Exploring weather</a:t>
            </a:r>
            <a:endParaRPr lang="en-US" dirty="0" smtClean="0"/>
          </a:p>
          <a:p>
            <a:pPr lvl="0"/>
            <a:r>
              <a:rPr lang="en-US" b="1" dirty="0" smtClean="0"/>
              <a:t>It’s a wonderful world--Helping our earth</a:t>
            </a:r>
            <a:endParaRPr lang="en-US" dirty="0" smtClean="0"/>
          </a:p>
          <a:p>
            <a:pPr>
              <a:buNone/>
            </a:pPr>
            <a:endParaRPr lang="en-US" dirty="0" smtClean="0"/>
          </a:p>
          <a:p>
            <a:pPr>
              <a:buNone/>
            </a:pPr>
            <a:endParaRPr lang="en-US" dirty="0" smtClean="0"/>
          </a:p>
          <a:p>
            <a:pPr>
              <a:buNone/>
            </a:pPr>
            <a:endParaRPr lang="en-US" dirty="0" smtClean="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Component 7</a:t>
            </a:r>
            <a:endParaRPr lang="en-US" dirty="0"/>
          </a:p>
        </p:txBody>
      </p:sp>
      <p:sp>
        <p:nvSpPr>
          <p:cNvPr id="3" name="Content Placeholder 2"/>
          <p:cNvSpPr>
            <a:spLocks noGrp="1"/>
          </p:cNvSpPr>
          <p:nvPr>
            <p:ph sz="quarter" idx="1"/>
          </p:nvPr>
        </p:nvSpPr>
        <p:spPr/>
        <p:txBody>
          <a:bodyPr/>
          <a:lstStyle/>
          <a:p>
            <a:r>
              <a:rPr lang="en-US" b="1" dirty="0" smtClean="0"/>
              <a:t>Component 7     </a:t>
            </a:r>
            <a:r>
              <a:rPr lang="en-US" b="1" u="sng" dirty="0" smtClean="0"/>
              <a:t>DOWN BY THE WATER</a:t>
            </a:r>
            <a:endParaRPr lang="en-US" u="sng" dirty="0" smtClean="0"/>
          </a:p>
          <a:p>
            <a:pPr>
              <a:buNone/>
            </a:pPr>
            <a:r>
              <a:rPr lang="en-US" b="1" dirty="0" smtClean="0"/>
              <a:t>   (6 weeks) </a:t>
            </a:r>
            <a:endParaRPr lang="en-US" dirty="0" smtClean="0"/>
          </a:p>
          <a:p>
            <a:pPr>
              <a:buNone/>
            </a:pPr>
            <a:r>
              <a:rPr lang="en-US" b="1" dirty="0" smtClean="0"/>
              <a:t>Apr. 15-May 23 </a:t>
            </a:r>
          </a:p>
          <a:p>
            <a:pPr>
              <a:buNone/>
            </a:pPr>
            <a:r>
              <a:rPr lang="en-US" b="1" dirty="0" smtClean="0"/>
              <a:t>Topics:</a:t>
            </a:r>
          </a:p>
          <a:p>
            <a:pPr lvl="0"/>
            <a:r>
              <a:rPr lang="en-US" b="1" dirty="0" smtClean="0"/>
              <a:t>Exploring the water cycle</a:t>
            </a:r>
            <a:endParaRPr lang="en-US" dirty="0" smtClean="0"/>
          </a:p>
          <a:p>
            <a:pPr lvl="0"/>
            <a:r>
              <a:rPr lang="en-US" b="1" dirty="0" smtClean="0"/>
              <a:t>Exploring water habitats</a:t>
            </a:r>
            <a:endParaRPr lang="en-US" dirty="0" smtClean="0"/>
          </a:p>
          <a:p>
            <a:pPr lvl="0"/>
            <a:r>
              <a:rPr lang="en-US" b="1" dirty="0" smtClean="0"/>
              <a:t>Living and working by the water</a:t>
            </a:r>
            <a:endParaRPr lang="en-US" dirty="0" smtClean="0"/>
          </a:p>
          <a:p>
            <a:pPr lvl="0"/>
            <a:r>
              <a:rPr lang="en-US" b="1" dirty="0" smtClean="0"/>
              <a:t>Recreation by the water</a:t>
            </a:r>
            <a:endParaRPr lang="en-US" dirty="0" smtClean="0"/>
          </a:p>
          <a:p>
            <a:pPr>
              <a:buNone/>
            </a:pPr>
            <a:endParaRPr lang="en-US" dirty="0" smtClean="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Framework for planning:</a:t>
            </a:r>
            <a:endParaRPr lang="en-US" dirty="0"/>
          </a:p>
        </p:txBody>
      </p:sp>
      <p:sp>
        <p:nvSpPr>
          <p:cNvPr id="3" name="Content Placeholder 2"/>
          <p:cNvSpPr>
            <a:spLocks noGrp="1"/>
          </p:cNvSpPr>
          <p:nvPr>
            <p:ph sz="quarter" idx="1"/>
          </p:nvPr>
        </p:nvSpPr>
        <p:spPr/>
        <p:txBody>
          <a:bodyPr>
            <a:normAutofit fontScale="92500" lnSpcReduction="10000"/>
          </a:bodyPr>
          <a:lstStyle/>
          <a:p>
            <a:r>
              <a:rPr lang="en-US" dirty="0" smtClean="0"/>
              <a:t>Put set dates on calendar (conferences, holidays, etc.)</a:t>
            </a:r>
          </a:p>
          <a:p>
            <a:r>
              <a:rPr lang="en-US" dirty="0" smtClean="0"/>
              <a:t>Identify essential common grade level CCSS for the component---standards to be included in every unit of this quarter and possibly beyond.</a:t>
            </a:r>
          </a:p>
          <a:p>
            <a:r>
              <a:rPr lang="en-US" dirty="0" smtClean="0"/>
              <a:t>Assign remaining common grade level CCSS to each topic in the quarter.</a:t>
            </a:r>
          </a:p>
          <a:p>
            <a:r>
              <a:rPr lang="en-US" dirty="0" smtClean="0"/>
              <a:t>Plan “Being There Experiences” as the basis for all component planning. Plan at least one experience for each topic.</a:t>
            </a:r>
          </a:p>
          <a:p>
            <a:pPr lvl="2"/>
            <a:r>
              <a:rPr lang="en-US" b="1" dirty="0" smtClean="0"/>
              <a:t>Being there experiences include: Field Studies (travel or walking)---media center collaboration that includes interactive web sites and responses---smart board presentations—Guest speakers---dramatic play, blocks, sensory set up as and environment that is an element of focus, explorations, experiments, events and end of component celebrations.  </a:t>
            </a:r>
            <a:endParaRPr lang="en-US" dirty="0" smtClean="0"/>
          </a:p>
          <a:p>
            <a:pPr lvl="2"/>
            <a:endParaRPr lang="en-US" dirty="0" smtClean="0"/>
          </a:p>
          <a:p>
            <a:endParaRPr lang="en-US"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AREAS OF CURRICULUM</a:t>
            </a:r>
            <a:endParaRPr lang="en-US" dirty="0"/>
          </a:p>
        </p:txBody>
      </p:sp>
      <p:sp>
        <p:nvSpPr>
          <p:cNvPr id="3" name="Content Placeholder 2"/>
          <p:cNvSpPr>
            <a:spLocks noGrp="1"/>
          </p:cNvSpPr>
          <p:nvPr>
            <p:ph sz="quarter" idx="1"/>
          </p:nvPr>
        </p:nvSpPr>
        <p:spPr/>
        <p:txBody>
          <a:bodyPr>
            <a:normAutofit fontScale="92500" lnSpcReduction="20000"/>
          </a:bodyPr>
          <a:lstStyle/>
          <a:p>
            <a:r>
              <a:rPr lang="en-US" b="1" dirty="0" smtClean="0"/>
              <a:t>Plan for the areas of curriculum . Remember to plan for enough variety to last the length of the topic, to provide for differentiated instruction,   multiple intelligences and developmentally appropriate practices.</a:t>
            </a:r>
          </a:p>
          <a:p>
            <a:r>
              <a:rPr lang="en-US" b="1" dirty="0" smtClean="0"/>
              <a:t>Areas of curriculum to be connected while planning a component of study are: cornerstone literature, key vocabulary, shared reading, phonemic awareness/working with words, interactive writing, journals, dramatic play, blocks, sensory, art, field studies, cooking activities, songs, </a:t>
            </a:r>
            <a:r>
              <a:rPr lang="en-US" b="1" dirty="0" err="1" smtClean="0"/>
              <a:t>fingerplays</a:t>
            </a:r>
            <a:r>
              <a:rPr lang="en-US" b="1" dirty="0" smtClean="0"/>
              <a:t>, transition activities, tub games for literacy, math, science and social studies, </a:t>
            </a:r>
            <a:r>
              <a:rPr lang="en-US" b="1" dirty="0" err="1" smtClean="0"/>
              <a:t>manipulatives</a:t>
            </a:r>
            <a:r>
              <a:rPr lang="en-US" b="1" dirty="0" smtClean="0"/>
              <a:t>, outdoor exploration and observation, listening center, science discovery table, PE, music, library, counseling, and family engagement.</a:t>
            </a:r>
            <a:endParaRPr lang="en-US" dirty="0" smtClean="0"/>
          </a:p>
          <a:p>
            <a:endParaRPr lang="en-US"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Delegate responsibilities</a:t>
            </a:r>
            <a:endParaRPr lang="en-US" dirty="0"/>
          </a:p>
        </p:txBody>
      </p:sp>
      <p:sp>
        <p:nvSpPr>
          <p:cNvPr id="3" name="Content Placeholder 2"/>
          <p:cNvSpPr>
            <a:spLocks noGrp="1"/>
          </p:cNvSpPr>
          <p:nvPr>
            <p:ph sz="quarter" idx="1"/>
          </p:nvPr>
        </p:nvSpPr>
        <p:spPr/>
        <p:txBody>
          <a:bodyPr/>
          <a:lstStyle/>
          <a:p>
            <a:r>
              <a:rPr lang="en-US" dirty="0" smtClean="0"/>
              <a:t>Assign jobs so that all responsibilities are covered.</a:t>
            </a:r>
          </a:p>
          <a:p>
            <a:r>
              <a:rPr lang="en-US" dirty="0" smtClean="0"/>
              <a:t>Set timelines for completion of tasks</a:t>
            </a:r>
          </a:p>
          <a:p>
            <a:r>
              <a:rPr lang="en-US" dirty="0" smtClean="0"/>
              <a:t>Discuss materials that can be shared.</a:t>
            </a:r>
          </a:p>
          <a:p>
            <a:r>
              <a:rPr lang="en-US" dirty="0" smtClean="0"/>
              <a:t>Volunteers?</a:t>
            </a:r>
          </a:p>
          <a:p>
            <a:r>
              <a:rPr lang="en-US" dirty="0" smtClean="0"/>
              <a:t>Community partners?</a:t>
            </a:r>
          </a:p>
          <a:p>
            <a:r>
              <a:rPr lang="en-US" dirty="0" smtClean="0"/>
              <a:t>Needs? Materials and supplies for activities and celebration.</a:t>
            </a:r>
          </a:p>
          <a:p>
            <a:r>
              <a:rPr lang="en-US" dirty="0" smtClean="0"/>
              <a:t>Make a file on Skelly share drive to place all forms, plans and ideas.</a:t>
            </a:r>
          </a:p>
          <a:p>
            <a:pPr>
              <a:buNone/>
            </a:pP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914400" y="274638"/>
            <a:ext cx="7772400" cy="1630362"/>
          </a:xfrm>
        </p:spPr>
        <p:txBody>
          <a:bodyPr>
            <a:normAutofit fontScale="90000"/>
          </a:bodyPr>
          <a:lstStyle/>
          <a:p>
            <a:r>
              <a:rPr lang="en-US" dirty="0" smtClean="0"/>
              <a:t/>
            </a:r>
            <a:br>
              <a:rPr lang="en-US" dirty="0" smtClean="0"/>
            </a:br>
            <a:r>
              <a:rPr lang="en-US" b="1" i="1" u="sng" dirty="0" smtClean="0"/>
              <a:t> </a:t>
            </a:r>
            <a:r>
              <a:rPr lang="en-US" b="1" u="sng" dirty="0" smtClean="0">
                <a:solidFill>
                  <a:srgbClr val="0070C0"/>
                </a:solidFill>
              </a:rPr>
              <a:t>As we continue to build our capacity as a pre-k through 2nd early childhood team, we will work toward:</a:t>
            </a:r>
            <a:endParaRPr lang="en-US" b="1" i="1" u="sng" dirty="0">
              <a:solidFill>
                <a:srgbClr val="0070C0"/>
              </a:solidFill>
            </a:endParaRPr>
          </a:p>
        </p:txBody>
      </p:sp>
      <p:sp>
        <p:nvSpPr>
          <p:cNvPr id="5" name="Content Placeholder 4"/>
          <p:cNvSpPr>
            <a:spLocks noGrp="1"/>
          </p:cNvSpPr>
          <p:nvPr>
            <p:ph sz="quarter" idx="1"/>
          </p:nvPr>
        </p:nvSpPr>
        <p:spPr>
          <a:xfrm>
            <a:off x="914400" y="1905000"/>
            <a:ext cx="7772400" cy="4114800"/>
          </a:xfrm>
        </p:spPr>
        <p:txBody>
          <a:bodyPr>
            <a:normAutofit fontScale="85000" lnSpcReduction="20000"/>
          </a:bodyPr>
          <a:lstStyle/>
          <a:p>
            <a:r>
              <a:rPr lang="en-US" dirty="0" smtClean="0"/>
              <a:t>An adjustment of educational practices within the school community in order to achieve different and improved results for children and their families.</a:t>
            </a:r>
          </a:p>
          <a:p>
            <a:r>
              <a:rPr lang="en-US" dirty="0" smtClean="0"/>
              <a:t>Continuous professional community reflection, learning and support as we focus on the four questions (1. what do we want them to know? 2. How will we know they have learned it? 3. What will we do if they have not learned it? 4. What will we do when they have learned it?) and the three big ideas (1. focus on learning 2. collaborative culture 3. focus on results) of Professional Learning Communities. </a:t>
            </a:r>
          </a:p>
          <a:p>
            <a:r>
              <a:rPr lang="en-US" dirty="0" smtClean="0"/>
              <a:t>Implementing a common curriculum theme and framework that supports the Skelly Instructional Focus and the Common Core Curriculum.</a:t>
            </a:r>
          </a:p>
          <a:p>
            <a:r>
              <a:rPr lang="en-US" dirty="0" smtClean="0"/>
              <a:t>Understanding that allows for flexibility and creativity in planning within the thematic framework.</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722376" y="3276600"/>
            <a:ext cx="7772400" cy="3048000"/>
          </a:xfrm>
        </p:spPr>
        <p:txBody>
          <a:bodyPr>
            <a:noAutofit/>
          </a:bodyPr>
          <a:lstStyle/>
          <a:p>
            <a:pPr marL="342900" indent="-342900" algn="l">
              <a:buFont typeface="Wingdings" pitchFamily="2" charset="2"/>
              <a:buChar char="§"/>
            </a:pPr>
            <a:r>
              <a:rPr lang="en-US" sz="1800" b="1" dirty="0" smtClean="0">
                <a:latin typeface="Comic Sans MS" pitchFamily="66" charset="0"/>
              </a:rPr>
              <a:t>Our brains work best when there is a connection between prior knowledge and new learning.</a:t>
            </a:r>
          </a:p>
          <a:p>
            <a:pPr marL="342900" indent="-342900" algn="l">
              <a:buFont typeface="Wingdings" pitchFamily="2" charset="2"/>
              <a:buChar char="§"/>
            </a:pPr>
            <a:r>
              <a:rPr lang="en-US" sz="1800" b="1" dirty="0" smtClean="0">
                <a:latin typeface="Comic Sans MS" pitchFamily="66" charset="0"/>
              </a:rPr>
              <a:t>Brains remember best when skills are not taught in isolation but connected by all areas of learning, the environment, discussions, and on a day-to-day basis.</a:t>
            </a:r>
          </a:p>
          <a:p>
            <a:pPr marL="342900" indent="-342900" algn="l">
              <a:buFont typeface="Wingdings" pitchFamily="2" charset="2"/>
              <a:buChar char="§"/>
            </a:pPr>
            <a:r>
              <a:rPr lang="en-US" sz="1800" b="1" dirty="0" smtClean="0">
                <a:latin typeface="Comic Sans MS" pitchFamily="66" charset="0"/>
              </a:rPr>
              <a:t>To make all learning real, meaningful and inclusive---to make sure that the teaching and learning for a topic is connected ACROSS the curriculum---planning should include each area of the curriculum in a way that connects it to the chosen unit of study.</a:t>
            </a:r>
            <a:endParaRPr lang="en-US" sz="1800" b="1" dirty="0">
              <a:latin typeface="Comic Sans MS" pitchFamily="66" charset="0"/>
            </a:endParaRPr>
          </a:p>
        </p:txBody>
      </p:sp>
      <p:sp>
        <p:nvSpPr>
          <p:cNvPr id="2" name="Title 1"/>
          <p:cNvSpPr>
            <a:spLocks noGrp="1"/>
          </p:cNvSpPr>
          <p:nvPr>
            <p:ph type="ctrTitle"/>
          </p:nvPr>
        </p:nvSpPr>
        <p:spPr/>
        <p:txBody>
          <a:bodyPr/>
          <a:lstStyle/>
          <a:p>
            <a:r>
              <a:rPr lang="en-US" dirty="0" smtClean="0"/>
              <a:t>WE KNOW:</a:t>
            </a:r>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i="1" u="sng" dirty="0" smtClean="0">
                <a:solidFill>
                  <a:srgbClr val="FFFF00"/>
                </a:solidFill>
              </a:rPr>
              <a:t>COMMUNITY---We all live and work together!</a:t>
            </a:r>
            <a:endParaRPr lang="en-US" b="1" i="1" u="sng" dirty="0">
              <a:solidFill>
                <a:srgbClr val="FFFF00"/>
              </a:solidFill>
            </a:endParaRPr>
          </a:p>
        </p:txBody>
      </p:sp>
      <p:sp>
        <p:nvSpPr>
          <p:cNvPr id="3" name="Content Placeholder 2"/>
          <p:cNvSpPr>
            <a:spLocks noGrp="1"/>
          </p:cNvSpPr>
          <p:nvPr>
            <p:ph sz="quarter" idx="1"/>
          </p:nvPr>
        </p:nvSpPr>
        <p:spPr/>
        <p:txBody>
          <a:bodyPr/>
          <a:lstStyle/>
          <a:p>
            <a:r>
              <a:rPr lang="en-US" dirty="0" smtClean="0"/>
              <a:t>Community: A place where members have responsibilities to contribute to a community’s success and to help others with kindness, respect, cooperation, friendship, and integrity.</a:t>
            </a:r>
          </a:p>
          <a:p>
            <a:endParaRPr lang="en-US" dirty="0" smtClean="0"/>
          </a:p>
          <a:p>
            <a:r>
              <a:rPr lang="en-US" dirty="0" smtClean="0"/>
              <a:t>CONCEPTS:    Cause and effect----similarities and differences</a:t>
            </a:r>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Conceptual key point:</a:t>
            </a:r>
            <a:br>
              <a:rPr lang="en-US" dirty="0" smtClean="0"/>
            </a:br>
            <a:endParaRPr lang="en-US" dirty="0"/>
          </a:p>
        </p:txBody>
      </p:sp>
      <p:sp>
        <p:nvSpPr>
          <p:cNvPr id="3" name="Content Placeholder 2"/>
          <p:cNvSpPr>
            <a:spLocks noGrp="1"/>
          </p:cNvSpPr>
          <p:nvPr>
            <p:ph sz="quarter" idx="1"/>
          </p:nvPr>
        </p:nvSpPr>
        <p:spPr/>
        <p:txBody>
          <a:bodyPr/>
          <a:lstStyle/>
          <a:p>
            <a:r>
              <a:rPr lang="en-US" b="1" dirty="0" smtClean="0"/>
              <a:t>Exploring and comparing people, places, or things help determine similar and different characteristics. The ability to investigate and observe the world around us using our many senses is called exploration. Exploring, observing, and communicating the similarities and differences in various people, places or things helps us interpret and understand the world around us.</a:t>
            </a:r>
            <a:endParaRPr lang="en-US" dirty="0" smtClean="0"/>
          </a:p>
          <a:p>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Rationale:</a:t>
            </a:r>
            <a:endParaRPr lang="en-US" dirty="0"/>
          </a:p>
        </p:txBody>
      </p:sp>
      <p:sp>
        <p:nvSpPr>
          <p:cNvPr id="3" name="Content Placeholder 2"/>
          <p:cNvSpPr>
            <a:spLocks noGrp="1"/>
          </p:cNvSpPr>
          <p:nvPr>
            <p:ph sz="quarter" idx="1"/>
          </p:nvPr>
        </p:nvSpPr>
        <p:spPr/>
        <p:txBody>
          <a:bodyPr>
            <a:normAutofit lnSpcReduction="10000"/>
          </a:bodyPr>
          <a:lstStyle/>
          <a:p>
            <a:r>
              <a:rPr lang="en-US" b="1" dirty="0" smtClean="0"/>
              <a:t>The understanding of similarities and differences among all things helps us learn the awareness and acceptance needed to be more responsible citizens in our school, home, and community. People can learn about things around them by observing them very carefully---what they are made of, how they are put together, what they do and how they are similar and different. Observing and comparing similarities and differences is key to helping us interpret and understand the world as well as knowing our effect on our environment and the environment’s effect on us.</a:t>
            </a:r>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Component 1</a:t>
            </a:r>
            <a:endParaRPr lang="en-US" dirty="0"/>
          </a:p>
        </p:txBody>
      </p:sp>
      <p:sp>
        <p:nvSpPr>
          <p:cNvPr id="3" name="Content Placeholder 2"/>
          <p:cNvSpPr>
            <a:spLocks noGrp="1"/>
          </p:cNvSpPr>
          <p:nvPr>
            <p:ph sz="quarter" idx="1"/>
          </p:nvPr>
        </p:nvSpPr>
        <p:spPr/>
        <p:txBody>
          <a:bodyPr>
            <a:normAutofit lnSpcReduction="10000"/>
          </a:bodyPr>
          <a:lstStyle/>
          <a:p>
            <a:r>
              <a:rPr lang="en-US" b="1" dirty="0" smtClean="0"/>
              <a:t>Component 1      </a:t>
            </a:r>
            <a:r>
              <a:rPr lang="en-US" b="1" u="sng" dirty="0" smtClean="0"/>
              <a:t>IN MY SCHOOL</a:t>
            </a:r>
            <a:endParaRPr lang="en-US" u="sng" dirty="0" smtClean="0"/>
          </a:p>
          <a:p>
            <a:pPr>
              <a:buNone/>
            </a:pPr>
            <a:r>
              <a:rPr lang="en-US" b="1" dirty="0" smtClean="0"/>
              <a:t>  (3 weeks)</a:t>
            </a:r>
            <a:endParaRPr lang="en-US" dirty="0" smtClean="0"/>
          </a:p>
          <a:p>
            <a:pPr>
              <a:buNone/>
            </a:pPr>
            <a:r>
              <a:rPr lang="en-US" b="1" dirty="0" smtClean="0"/>
              <a:t>  Aug. 20- Sept. 7</a:t>
            </a:r>
          </a:p>
          <a:p>
            <a:pPr>
              <a:buNone/>
            </a:pPr>
            <a:r>
              <a:rPr lang="en-US" b="1" dirty="0" smtClean="0"/>
              <a:t>Topics:</a:t>
            </a:r>
          </a:p>
          <a:p>
            <a:pPr lvl="0"/>
            <a:r>
              <a:rPr lang="en-US" b="1" dirty="0" smtClean="0"/>
              <a:t>Getting Acquainted with my new friends—we are alike/different</a:t>
            </a:r>
            <a:endParaRPr lang="en-US" dirty="0" smtClean="0"/>
          </a:p>
          <a:p>
            <a:pPr lvl="0"/>
            <a:r>
              <a:rPr lang="en-US" b="1" dirty="0" smtClean="0"/>
              <a:t>My School Community-- we learn and work together—7 learning community guidelines, procedures</a:t>
            </a:r>
            <a:endParaRPr lang="en-US" dirty="0" smtClean="0"/>
          </a:p>
          <a:p>
            <a:pPr lvl="0"/>
            <a:r>
              <a:rPr lang="en-US" b="1" dirty="0" smtClean="0"/>
              <a:t>All About Me—5 senses, body-brain, 8 smarts, </a:t>
            </a:r>
            <a:r>
              <a:rPr lang="en-US" b="1" dirty="0" err="1" smtClean="0"/>
              <a:t>lifeskills</a:t>
            </a:r>
            <a:endParaRPr lang="en-US" dirty="0" smtClean="0"/>
          </a:p>
          <a:p>
            <a:pPr>
              <a:buNone/>
            </a:pPr>
            <a:endParaRPr lang="en-US" b="1" dirty="0" smtClean="0"/>
          </a:p>
          <a:p>
            <a:pPr>
              <a:buNone/>
            </a:pPr>
            <a:endParaRPr lang="en-US" b="1" dirty="0" smtClean="0"/>
          </a:p>
          <a:p>
            <a:pPr>
              <a:buNone/>
            </a:pPr>
            <a:endParaRPr lang="en-US" dirty="0" smtClean="0"/>
          </a:p>
          <a:p>
            <a:pPr>
              <a:buNone/>
            </a:pPr>
            <a:endParaRPr lang="en-US" dirty="0" smtClean="0"/>
          </a:p>
          <a:p>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Component 2</a:t>
            </a:r>
            <a:endParaRPr lang="en-US" dirty="0"/>
          </a:p>
        </p:txBody>
      </p:sp>
      <p:sp>
        <p:nvSpPr>
          <p:cNvPr id="3" name="Content Placeholder 2"/>
          <p:cNvSpPr>
            <a:spLocks noGrp="1"/>
          </p:cNvSpPr>
          <p:nvPr>
            <p:ph sz="quarter" idx="1"/>
          </p:nvPr>
        </p:nvSpPr>
        <p:spPr/>
        <p:txBody>
          <a:bodyPr/>
          <a:lstStyle/>
          <a:p>
            <a:pPr>
              <a:buNone/>
            </a:pPr>
            <a:endParaRPr lang="en-US" b="1" dirty="0" smtClean="0"/>
          </a:p>
          <a:p>
            <a:r>
              <a:rPr lang="en-US" b="1" dirty="0" smtClean="0"/>
              <a:t>Component 2      </a:t>
            </a:r>
            <a:r>
              <a:rPr lang="en-US" b="1" u="sng" dirty="0" smtClean="0"/>
              <a:t>IN MY NEIGHBORHOOD</a:t>
            </a:r>
          </a:p>
          <a:p>
            <a:pPr>
              <a:buNone/>
            </a:pPr>
            <a:r>
              <a:rPr lang="en-US" b="1" dirty="0" smtClean="0"/>
              <a:t>(3 weeks) 		</a:t>
            </a:r>
          </a:p>
          <a:p>
            <a:pPr>
              <a:buNone/>
            </a:pPr>
            <a:r>
              <a:rPr lang="en-US" b="1" dirty="0" smtClean="0"/>
              <a:t>Sept. 10-Sept. 28</a:t>
            </a:r>
          </a:p>
          <a:p>
            <a:pPr>
              <a:buNone/>
            </a:pPr>
            <a:r>
              <a:rPr lang="en-US" b="1" dirty="0" smtClean="0"/>
              <a:t>Topics:</a:t>
            </a:r>
            <a:endParaRPr lang="en-US" dirty="0" smtClean="0"/>
          </a:p>
          <a:p>
            <a:pPr lvl="0"/>
            <a:r>
              <a:rPr lang="en-US" b="1" dirty="0" smtClean="0"/>
              <a:t>I Live and Learn in and enjoy my Neighborhood</a:t>
            </a:r>
            <a:endParaRPr lang="en-US" dirty="0" smtClean="0"/>
          </a:p>
          <a:p>
            <a:pPr lvl="0"/>
            <a:r>
              <a:rPr lang="en-US" b="1" dirty="0" smtClean="0"/>
              <a:t>My family, your family and our neighborhood partners</a:t>
            </a:r>
            <a:endParaRPr lang="en-US" dirty="0" smtClean="0"/>
          </a:p>
          <a:p>
            <a:pPr lvl="0"/>
            <a:r>
              <a:rPr lang="en-US" b="1" dirty="0" smtClean="0"/>
              <a:t>Our wants, needs and responsibilities</a:t>
            </a:r>
            <a:endParaRPr lang="en-US" dirty="0" smtClean="0"/>
          </a:p>
          <a:p>
            <a:pPr>
              <a:buNone/>
            </a:pPr>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Component 3</a:t>
            </a:r>
            <a:endParaRPr lang="en-US" dirty="0"/>
          </a:p>
        </p:txBody>
      </p:sp>
      <p:sp>
        <p:nvSpPr>
          <p:cNvPr id="3" name="Content Placeholder 2"/>
          <p:cNvSpPr>
            <a:spLocks noGrp="1"/>
          </p:cNvSpPr>
          <p:nvPr>
            <p:ph sz="quarter" idx="1"/>
          </p:nvPr>
        </p:nvSpPr>
        <p:spPr/>
        <p:txBody>
          <a:bodyPr>
            <a:normAutofit lnSpcReduction="10000"/>
          </a:bodyPr>
          <a:lstStyle/>
          <a:p>
            <a:r>
              <a:rPr lang="en-US" b="1" dirty="0" smtClean="0"/>
              <a:t>Component 3        </a:t>
            </a:r>
            <a:r>
              <a:rPr lang="en-US" b="1" u="sng" dirty="0" smtClean="0"/>
              <a:t>OUT IN THE COUNTRY </a:t>
            </a:r>
            <a:endParaRPr lang="en-US" u="sng" dirty="0" smtClean="0"/>
          </a:p>
          <a:p>
            <a:pPr>
              <a:buNone/>
            </a:pPr>
            <a:r>
              <a:rPr lang="en-US" b="1" dirty="0" smtClean="0"/>
              <a:t>   (4 ½ weeks) </a:t>
            </a:r>
            <a:endParaRPr lang="en-US" dirty="0" smtClean="0"/>
          </a:p>
          <a:p>
            <a:pPr>
              <a:buNone/>
            </a:pPr>
            <a:r>
              <a:rPr lang="en-US" b="1" dirty="0" smtClean="0"/>
              <a:t>Oct. 1-Nov. 2</a:t>
            </a:r>
          </a:p>
          <a:p>
            <a:pPr>
              <a:buNone/>
            </a:pPr>
            <a:r>
              <a:rPr lang="en-US" b="1" dirty="0" smtClean="0"/>
              <a:t>Topics:</a:t>
            </a:r>
            <a:endParaRPr lang="en-US" dirty="0" smtClean="0"/>
          </a:p>
          <a:p>
            <a:pPr lvl="0"/>
            <a:r>
              <a:rPr lang="en-US" b="1" dirty="0" smtClean="0"/>
              <a:t>Living and working members of the farm community</a:t>
            </a:r>
            <a:endParaRPr lang="en-US" dirty="0" smtClean="0"/>
          </a:p>
          <a:p>
            <a:pPr lvl="0"/>
            <a:r>
              <a:rPr lang="en-US" b="1" dirty="0" smtClean="0"/>
              <a:t>Our needs and resources from the farm—produce and products</a:t>
            </a:r>
            <a:endParaRPr lang="en-US" dirty="0" smtClean="0"/>
          </a:p>
          <a:p>
            <a:pPr lvl="0"/>
            <a:r>
              <a:rPr lang="en-US" b="1" dirty="0" smtClean="0"/>
              <a:t>Living and working members of the woods community</a:t>
            </a:r>
            <a:endParaRPr lang="en-US" dirty="0" smtClean="0"/>
          </a:p>
          <a:p>
            <a:pPr lvl="0"/>
            <a:r>
              <a:rPr lang="en-US" b="1" dirty="0" smtClean="0"/>
              <a:t>Our needs and resources from the woods</a:t>
            </a:r>
            <a:endParaRPr lang="en-US" dirty="0" smtClean="0"/>
          </a:p>
          <a:p>
            <a:endParaRPr lang="en-US"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quity">
  <a:themeElements>
    <a:clrScheme name="Equity">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Equity">
      <a:majorFont>
        <a:latin typeface="Franklin Gothic Book"/>
        <a:ea typeface=""/>
        <a:cs typeface=""/>
        <a:font script="Grek" typeface="Calibri"/>
        <a:font script="Cyrl" typeface="Calibri"/>
        <a:font script="Jpan" typeface="HGｺﾞｼｯｸM"/>
        <a:font script="Hang" typeface="바탕"/>
        <a:font script="Hans" typeface="幼圆"/>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Perpetua"/>
        <a:ea typeface=""/>
        <a:cs typeface=""/>
        <a:font script="Grek" typeface="Cambria"/>
        <a:font script="Cyrl" typeface="Cambria"/>
        <a:font script="Jpan" typeface="HG創英ﾌﾟﾚｾﾞﾝｽEB"/>
        <a:font script="Hang" typeface="맑은 고딕"/>
        <a:font script="Hans" typeface="宋体"/>
        <a:font script="Hant" typeface="新細明體"/>
        <a:font script="Arab" typeface="Times New Roman"/>
        <a:font script="Hebr" typeface="Aharoni"/>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Equity">
      <a:fillStyleLst>
        <a:solidFill>
          <a:schemeClr val="phClr"/>
        </a:solidFill>
        <a:blipFill>
          <a:blip xmlns:r="http://schemas.openxmlformats.org/officeDocument/2006/relationships" r:embed="rId1">
            <a:duotone>
              <a:schemeClr val="phClr">
                <a:tint val="30000"/>
                <a:satMod val="300000"/>
              </a:schemeClr>
              <a:schemeClr val="phClr">
                <a:tint val="40000"/>
                <a:satMod val="200000"/>
              </a:schemeClr>
            </a:duotone>
          </a:blip>
          <a:tile tx="0" ty="0" sx="70000" sy="70000" flip="none" algn="ctr"/>
        </a:blipFill>
        <a:blipFill>
          <a:blip xmlns:r="http://schemas.openxmlformats.org/officeDocument/2006/relationships" r:embed="rId1">
            <a:duotone>
              <a:schemeClr val="phClr">
                <a:shade val="22000"/>
                <a:satMod val="160000"/>
              </a:schemeClr>
              <a:schemeClr val="phClr">
                <a:shade val="45000"/>
                <a:satMod val="100000"/>
              </a:schemeClr>
            </a:duotone>
          </a:blip>
          <a:tile tx="0" ty="0" sx="65000" sy="65000" flip="none" algn="ctr"/>
        </a:blipFill>
      </a:fillStyleLst>
      <a:lnStyleLst>
        <a:ln w="9525" cap="flat" cmpd="sng" algn="ctr">
          <a:solidFill>
            <a:schemeClr val="phClr">
              <a:shade val="60000"/>
              <a:satMod val="110000"/>
            </a:schemeClr>
          </a:solidFill>
          <a:prstDash val="solid"/>
        </a:ln>
        <a:ln w="127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algn="t" rotWithShape="0">
              <a:srgbClr val="000000">
                <a:alpha val="50000"/>
              </a:srgbClr>
            </a:outerShdw>
          </a:effectLst>
        </a:effectStyle>
        <a:effectStyle>
          <a:effectLst>
            <a:outerShdw blurRad="38100" dist="25400" dir="5400000" algn="t" rotWithShape="0">
              <a:srgbClr val="000000">
                <a:alpha val="50000"/>
              </a:srgbClr>
            </a:outerShdw>
          </a:effectLst>
        </a:effectStyle>
        <a:effectStyle>
          <a:effectLst>
            <a:outerShdw blurRad="50800" dist="50800" dir="5400000" algn="t" rotWithShape="0">
              <a:srgbClr val="000000">
                <a:alpha val="60000"/>
              </a:srgbClr>
            </a:outerShdw>
          </a:effectLst>
          <a:scene3d>
            <a:camera prst="isometricBottomUp" fov="0">
              <a:rot lat="0" lon="0" rev="0"/>
            </a:camera>
            <a:lightRig rig="soft" dir="b">
              <a:rot lat="0" lon="0" rev="9000000"/>
            </a:lightRig>
          </a:scene3d>
          <a:sp3d contourW="35000" prstMaterial="matte">
            <a:bevelT w="45000" h="38100" prst="convex"/>
            <a:contourClr>
              <a:schemeClr val="phClr">
                <a:tint val="10000"/>
                <a:satMod val="130000"/>
              </a:schemeClr>
            </a:contourClr>
          </a:sp3d>
        </a:effectStyle>
      </a:effectStyleLst>
      <a:bgFillStyleLst>
        <a:solidFill>
          <a:schemeClr val="phClr"/>
        </a:solidFill>
        <a:gradFill rotWithShape="1">
          <a:gsLst>
            <a:gs pos="0">
              <a:schemeClr val="phClr">
                <a:shade val="40000"/>
                <a:satMod val="165000"/>
              </a:schemeClr>
            </a:gs>
            <a:gs pos="50000">
              <a:schemeClr val="phClr">
                <a:shade val="80000"/>
                <a:satMod val="155000"/>
              </a:schemeClr>
            </a:gs>
            <a:gs pos="100000">
              <a:schemeClr val="phClr">
                <a:tint val="95000"/>
                <a:satMod val="200000"/>
              </a:schemeClr>
            </a:gs>
          </a:gsLst>
          <a:lin ang="16200000" scaled="1"/>
        </a:gradFill>
        <a:blipFill>
          <a:blip xmlns:r="http://schemas.openxmlformats.org/officeDocument/2006/relationships" r:embed="rId1">
            <a:duotone>
              <a:schemeClr val="phClr">
                <a:tint val="95000"/>
                <a:satMod val="200000"/>
              </a:schemeClr>
              <a:schemeClr val="phClr">
                <a:shade val="80000"/>
                <a:satMod val="100000"/>
              </a:schemeClr>
            </a:duotone>
          </a:blip>
          <a:tile tx="0" ty="0" sx="55000" sy="5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Equity</Template>
  <TotalTime>231</TotalTime>
  <Words>974</Words>
  <Application>Microsoft Office PowerPoint</Application>
  <PresentationFormat>On-screen Show (4:3)</PresentationFormat>
  <Paragraphs>102</Paragraphs>
  <Slides>16</Slides>
  <Notes>0</Notes>
  <HiddenSlides>0</HiddenSlides>
  <MMClips>0</MMClips>
  <ScaleCrop>false</ScaleCrop>
  <HeadingPairs>
    <vt:vector size="4" baseType="variant">
      <vt:variant>
        <vt:lpstr>Theme</vt:lpstr>
      </vt:variant>
      <vt:variant>
        <vt:i4>1</vt:i4>
      </vt:variant>
      <vt:variant>
        <vt:lpstr>Slide Titles</vt:lpstr>
      </vt:variant>
      <vt:variant>
        <vt:i4>16</vt:i4>
      </vt:variant>
    </vt:vector>
  </HeadingPairs>
  <TitlesOfParts>
    <vt:vector size="17" baseType="lpstr">
      <vt:lpstr>Equity</vt:lpstr>
      <vt:lpstr>PRE-K THROUGH 2ND GRADE   EARLY CHILDHOOD PROFESSIONAL LEARNING COMMUNITY 2012-2013</vt:lpstr>
      <vt:lpstr>  As we continue to build our capacity as a pre-k through 2nd early childhood team, we will work toward:</vt:lpstr>
      <vt:lpstr>WE KNOW:</vt:lpstr>
      <vt:lpstr>COMMUNITY---We all live and work together!</vt:lpstr>
      <vt:lpstr>Conceptual key point: </vt:lpstr>
      <vt:lpstr>Rationale:</vt:lpstr>
      <vt:lpstr>Component 1</vt:lpstr>
      <vt:lpstr>Component 2</vt:lpstr>
      <vt:lpstr>Component 3</vt:lpstr>
      <vt:lpstr>Component 4</vt:lpstr>
      <vt:lpstr>Component 5</vt:lpstr>
      <vt:lpstr>Component 6</vt:lpstr>
      <vt:lpstr>Component 7</vt:lpstr>
      <vt:lpstr>Framework for planning:</vt:lpstr>
      <vt:lpstr>AREAS OF CURRICULUM</vt:lpstr>
      <vt:lpstr>Delegate responsibilities</vt:lpstr>
    </vt:vector>
  </TitlesOfParts>
  <Company>Tulsa Public Schools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WE KNOW:</dc:title>
  <dc:creator>tpsuser</dc:creator>
  <cp:lastModifiedBy>tpsuser</cp:lastModifiedBy>
  <cp:revision>23</cp:revision>
  <dcterms:created xsi:type="dcterms:W3CDTF">2012-04-23T16:47:11Z</dcterms:created>
  <dcterms:modified xsi:type="dcterms:W3CDTF">2012-05-01T13:06:19Z</dcterms:modified>
</cp:coreProperties>
</file>